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4CAE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73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31470-28E2-459C-8B55-C12AD254590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8784976" cy="388843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Психолого – педагогическое сопровождение детей с ОВЗ в условиях ДОУ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4008" y="4221088"/>
            <a:ext cx="4392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Педагог – психолог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58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Хайдарова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Г.Г.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286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Диагностическое направление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успешности воспитания и обучения детей с ОВЗ необходима правильная оценка их возможностей и выявление особых образовательных потребностей.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связи с этим особая роль отводится психолого – медико – педагогической диагностике.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3284984"/>
            <a:ext cx="4392488" cy="290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8839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развивающее направление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Основными направлениями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развивающей работы психолога с детьми с ОВЗ, находящимися в условиях образовательной интеграции, являются</a:t>
            </a:r>
          </a:p>
          <a:p>
            <a:pPr marL="0" indent="0"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эмоционально – личностной сферы и коррекция её недостатков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познавательной деятельности и целенаправленное формирование высших психических функций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произвольной регуляции деятельности и поведения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и развитие социальных навыков и социализации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9283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Консультативно просветительское и профилактическое направление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 по данному направлению обеспечивает оказание педагогам и родителям помощи в воспитании и обучении ребёнка с ОВЗ. Психолог разрабатывает рекомендации в соответствие с возрастными и индивидуально – типическими особенностями детей, проводит мероприятия, способствующие повышению профессиональной компетенции педагогов, включению родителей и решение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воспитательных задач.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8003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Организационно – методическое направление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Данное направление деятельности педагога – психолога включает подготовку материалов к консилиумам, методическим объединениям, педагогическим советам, участие в указанных мероприятиях, а так же оформление документации.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3068960"/>
            <a:ext cx="4104456" cy="3070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2924944"/>
            <a:ext cx="223224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9179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Алгоритм действий с детьми с ОВЗ и детьми – инвалидами, посещающих дошкольное образовательное учреждение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1800" dirty="0" smtClean="0">
                <a:latin typeface="Times New Roman" panose="02020603050405020304" pitchFamily="18" charset="0"/>
                <a:cs typeface="Times New Roman" pitchFamily="18" charset="0"/>
              </a:rPr>
              <a:t>Первичная встреча с семьёй, сбор информации о развитии ребёнка, выявление образовательного запроса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договора между ДОУ и родителями (законными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представителями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индивидуального маршрута на основе заключения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ПМПК ДОУ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который входят методист и специалисты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сетки занятий и перспективного плана для детей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по коррекционной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в развивающей среде для ребенка с ОВЗ во время его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пребывания в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Реализация индивидуальной программы или 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маршрута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Проведение промежуточной диагностики и 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анализ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Консультирование родителей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0106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>Индивидуально - образовательный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>маршрут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Это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движение в образовательном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пространстве, создаваемом для ребенка при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осуществлении образовательного и психолого-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педагогического сопровождения в конкретном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образовательном учреждении специалистами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различного профиля с целью реализации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индивидуальных особенностей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развития.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4363385"/>
            <a:ext cx="2520280" cy="189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372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 маршрута сопровождения: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личности ребёнка (с учётом его индивидуальных, физических и умственных возможностей)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Осуществление полноценной адаптации в группе сверстников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Проведение коррекционно-педагогической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психологической работы с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детьми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cs typeface="Times New Roman" pitchFamily="18" charset="0"/>
              </a:rPr>
              <a:t>Подготовка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к школьному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обучению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cs typeface="Times New Roman" pitchFamily="18" charset="0"/>
              </a:rPr>
              <a:t>Оказание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помощи и поддержки родителям,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консультирование по вопросам воспитания и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развития ребенка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4856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0000"/>
                </a:solidFill>
                <a:latin typeface="Times New Roman"/>
              </a:rPr>
              <a:t>Комплекс факторов, влияющих на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>
                <a:solidFill>
                  <a:srgbClr val="000000"/>
                </a:solidFill>
                <a:latin typeface="Times New Roman"/>
              </a:rPr>
              <a:t>выбор индивидуального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>маршрута: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Возраст ребенка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Состояние здоровья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Уровень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готовности к усвоения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ООП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Возможность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раннего выявления проблем в развитии ребенка и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своевременного обращения к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специалистам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Профессионализм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специалистов образовательного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учреждения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возможность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и желание семьи взаимодействовать со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специалистами и продолжать занятия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дома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Особенности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интересов и потребностей ребенка и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его семьи в достижении необходимого образовательного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результата</a:t>
            </a:r>
            <a:endParaRPr lang="ru-RU" sz="2000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buFont typeface="Wingdings" panose="05000000000000000000" pitchFamily="2" charset="2"/>
              <a:buChar char="q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6507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0000"/>
                </a:solidFill>
                <a:latin typeface="Times New Roman"/>
              </a:rPr>
              <a:t>Информация для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>родителей: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О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предельно-допустимой норме учебной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нагрузки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Об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основных образовательных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программах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О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дополнительных коррекционно-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развивающих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программах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О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содержании психолого-педагогической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коррекции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О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возможности и правилах изменений в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образовательный маршрут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1093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Методы и формы работы с детьми: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err="1" smtClean="0">
                <a:solidFill>
                  <a:srgbClr val="000000"/>
                </a:solidFill>
                <a:latin typeface="Times New Roman"/>
              </a:rPr>
              <a:t>Сказкотерапия</a:t>
            </a:r>
            <a:endParaRPr lang="ru-RU" sz="2400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err="1" smtClean="0">
                <a:solidFill>
                  <a:srgbClr val="000000"/>
                </a:solidFill>
                <a:latin typeface="Times New Roman"/>
              </a:rPr>
              <a:t>Игротерапия</a:t>
            </a:r>
            <a:endParaRPr lang="ru-RU" sz="2400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Релаксация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Песочная терапия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err="1" smtClean="0">
                <a:solidFill>
                  <a:srgbClr val="000000"/>
                </a:solidFill>
                <a:latin typeface="Times New Roman"/>
              </a:rPr>
              <a:t>Психогимнастика</a:t>
            </a:r>
            <a:endParaRPr lang="ru-RU" sz="2400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cs typeface="Times New Roman" pitchFamily="18" charset="0"/>
              </a:rPr>
              <a:t>Арт терапия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346413">
            <a:off x="794684" y="1609336"/>
            <a:ext cx="2216488" cy="16623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43356">
            <a:off x="6190229" y="2431445"/>
            <a:ext cx="2232622" cy="15330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3933056"/>
            <a:ext cx="3456384" cy="230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5020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764704"/>
            <a:ext cx="7992888" cy="547260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«Каждый ребёнок имеет возможность быть психологически готовым к школьному обучению на своём уровне, соответственно своим личностным особенностям».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8198" y="2780928"/>
            <a:ext cx="3384376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4005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0000"/>
                </a:solidFill>
                <a:latin typeface="Times New Roman"/>
              </a:rPr>
              <a:t>Примерный перечень документации педагога,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>
                <a:solidFill>
                  <a:srgbClr val="000000"/>
                </a:solidFill>
                <a:latin typeface="Times New Roman"/>
              </a:rPr>
              <a:t>ведущего занятия с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>детьми с ОВЗ и детьми – инвалидами: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Приказ о зачислении ребенка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Приказ о начале занятий с ребенком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Договор между ДОУ и родителем (законным представителем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).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Психолого-педагогическая характеристика на ребенка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Индивидуальная коррекционная программа для ребенка-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>
                <a:solidFill>
                  <a:srgbClr val="000000"/>
                </a:solidFill>
                <a:latin typeface="Times New Roman"/>
              </a:rPr>
              <a:t>инвалида или образовательный маршрут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Примерный объем образовательной нагрузки на ребенка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Расписание занятий на месяц (по неделям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).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Календарное планирование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Итоги обследования знаний и умений ребенка 3 раза за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>
                <a:solidFill>
                  <a:srgbClr val="000000"/>
                </a:solidFill>
                <a:latin typeface="Times New Roman"/>
              </a:rPr>
              <a:t>учебный год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457200" indent="-457200" algn="r"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latin typeface="Times New Roman"/>
              </a:rPr>
              <a:t>По итогам работы проводится анализ работы с указанием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>
                <a:solidFill>
                  <a:srgbClr val="000000"/>
                </a:solidFill>
                <a:latin typeface="Times New Roman"/>
              </a:rPr>
              <a:t>реализации задач, при наличии отрицательных результатов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>
                <a:solidFill>
                  <a:srgbClr val="000000"/>
                </a:solidFill>
                <a:latin typeface="Times New Roman"/>
              </a:rPr>
              <a:t>указать причины, поставить задачи на следующий год.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9660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Мир «особого» ребёнка интересен и пуглив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Мир «особого» ребёнка безобразен и красив.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Неуклюж, порою странен, добродушен и открыт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Мир «особого» ребёнка. Иногда он нас страшит.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Почему он агрессивен? Почему он так закрыт?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Почему он так испуган? Почему не говорит?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Мир «особого» ребёнка – он закрыт от глаз чужих.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Мир «особого» ребёнка – допускает лишь своих!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4437112"/>
            <a:ext cx="1872208" cy="18722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9607" y="4149080"/>
            <a:ext cx="2844801" cy="189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0469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899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7992888" cy="540059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Специальные ФГОС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для детей с ОВЗ рассматриваются как неотъемлемая часть федеральных государственных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стандартов общего образования. Такой подход согласуется с декларацией ООН о правах ребёнка и Конституцией РФ, гарантирующей всем детям право на обязательное и бесплатное среднее образование.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Специальный образовательный стандарт должен         стать базовым инструментом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реализации конституционных </a:t>
            </a:r>
          </a:p>
          <a:p>
            <a:pPr marL="0" indent="0"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прав на образование граждан с ОВЗ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248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Дети с ОВЗ – это дети с ограниченными возможностями здоровья.</a:t>
            </a:r>
          </a:p>
          <a:p>
            <a:pPr marL="0" indent="0"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Дети, состояние здоровья которых препятствует освоению образовательных программ вне специальных условий обучения и воспитания, то есть это дети – инвалиды либо другие дети в возрасте до 18 лет, не признанные в установленном порядке детьми – инвалидами, но имеющие временные или постоянные отклонения в физическом и (или) психическом развитии и нуждающиеся в создании специальных условий обучения и воспитания.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66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 числу недостатков развития, характерных для всех категорий лиц с ОВЗ, относятся дети с: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Нарушениями опорно – двигательного аппарата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Замедленным и ограниченным восприятием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Недостатком развития моторики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Недостатками речевого и сенсорного развития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Недостатками развития мыслительной деятельности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Недостаточной познавательной активностью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Недостатками в развитии личности (неуверенность в себе, низкая коммуникабельность, эгоизм, пессимизм, заниженная или завышенная самооценка, неумение управлять собственным поведением.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Нарушением слуха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Нарушением зрения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4149080"/>
            <a:ext cx="288032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801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психолого – педагогического сопровождения детей с ОВЗ: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создание комплексной системы психолого-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педагогических условий, способствующих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успешной адаптации, реабилитации и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личностному росту детей в социуме.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24875">
            <a:off x="2887160" y="4047218"/>
            <a:ext cx="2368861" cy="15841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64306">
            <a:off x="5711765" y="3954213"/>
            <a:ext cx="2736304" cy="198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6531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Задачи психолого-педагогического сопровождения: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 выявление особых образовательных потребностей детей с ОВЗ,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обусловленных недостатками в их физическом и (или)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психическом развитии;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 осуществление индивидуально ориентированной психолого-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медико-педагогической помощи детям с ОВЗ с учетом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особенностей психофизического развития и индивидуальных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возможностей детей (в соответствии с рекомендациями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психолого-медико-педагогической комиссии);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 возможность освоения детьми с ОВЗ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общеобразовательной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программы и их интеграции в образовательном учреждении.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819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7992888" cy="54005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Ключевыми направлениями работы психолога ДОУ с детьми с ОВЗ является:</a:t>
            </a:r>
          </a:p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Диагностическая, коррекционная и развивающая работа; профилактическая и консультативная работа с педагогами и родителями, воспитывающими детей данной категории, организационно – методическая работа.</a:t>
            </a: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Содержание программы коррекционной работы определяет следующие принципы:</a:t>
            </a: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Соблюдение интересов ребёнка</a:t>
            </a: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Наглядность и доступность</a:t>
            </a: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Непрерывность</a:t>
            </a: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Вариативность</a:t>
            </a: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Создание ситуации успеха</a:t>
            </a: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Принцип психологической комфортности</a:t>
            </a: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Гуманность и реалистичность</a:t>
            </a: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930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7992888" cy="54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Программа коррекционной работы на дошкольной ступени образования включает в себя взаимосвязанные направления. Данные направления отражают её основное содержание:</a:t>
            </a:r>
          </a:p>
          <a:p>
            <a:pPr marL="0" indent="0" algn="ctr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427984" y="3707916"/>
            <a:ext cx="1224136" cy="1269517"/>
          </a:xfrm>
          <a:prstGeom prst="ellipse">
            <a:avLst/>
          </a:prstGeom>
          <a:solidFill>
            <a:schemeClr val="accent2">
              <a:lumMod val="75000"/>
              <a:alpha val="28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491880" y="3717294"/>
            <a:ext cx="1228080" cy="1260140"/>
          </a:xfrm>
          <a:prstGeom prst="ellipse">
            <a:avLst/>
          </a:prstGeom>
          <a:solidFill>
            <a:schemeClr val="accent4">
              <a:lumMod val="60000"/>
              <a:lumOff val="40000"/>
              <a:alpha val="53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958945" y="4192491"/>
            <a:ext cx="1224136" cy="1224136"/>
          </a:xfrm>
          <a:prstGeom prst="ellipse">
            <a:avLst/>
          </a:prstGeom>
          <a:solidFill>
            <a:schemeClr val="tx2">
              <a:lumMod val="20000"/>
              <a:lumOff val="80000"/>
              <a:alpha val="43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b="1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958945" y="3284984"/>
            <a:ext cx="1224136" cy="1224136"/>
          </a:xfrm>
          <a:prstGeom prst="ellipse">
            <a:avLst/>
          </a:prstGeom>
          <a:solidFill>
            <a:schemeClr val="accent5">
              <a:lumMod val="75000"/>
              <a:alpha val="3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24128" y="4139788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Коррекционно – развивающее направление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2692" y="2564903"/>
            <a:ext cx="2186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Диагностическое направление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32692" y="5517232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Организационно – методическое направление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3596" y="3804065"/>
            <a:ext cx="26790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Консультативно – просветительское и профилактическое направление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3926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</TotalTime>
  <Words>718</Words>
  <Application>Microsoft Office PowerPoint</Application>
  <PresentationFormat>Экран (4:3)</PresentationFormat>
  <Paragraphs>116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Тема1</vt:lpstr>
      <vt:lpstr>Психолого – педагогическое сопровождение детей с ОВЗ в условиях ДОУ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Психолого – педагогическое сопровождение детей с ОВЗ в условиях ДОУ</dc:title>
  <dc:creator>User</dc:creator>
  <cp:lastModifiedBy>Тополек</cp:lastModifiedBy>
  <cp:revision>29</cp:revision>
  <dcterms:created xsi:type="dcterms:W3CDTF">2015-10-31T15:21:46Z</dcterms:created>
  <dcterms:modified xsi:type="dcterms:W3CDTF">2020-05-19T08:21:00Z</dcterms:modified>
</cp:coreProperties>
</file>